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524" r:id="rId3"/>
    <p:sldId id="550" r:id="rId4"/>
    <p:sldId id="551" r:id="rId5"/>
    <p:sldId id="552" r:id="rId6"/>
    <p:sldId id="553" r:id="rId7"/>
    <p:sldId id="564" r:id="rId8"/>
    <p:sldId id="563" r:id="rId9"/>
    <p:sldId id="555" r:id="rId10"/>
    <p:sldId id="557" r:id="rId11"/>
    <p:sldId id="565" r:id="rId12"/>
    <p:sldId id="577" r:id="rId13"/>
    <p:sldId id="567" r:id="rId14"/>
    <p:sldId id="569" r:id="rId15"/>
    <p:sldId id="568" r:id="rId16"/>
    <p:sldId id="570" r:id="rId17"/>
    <p:sldId id="566" r:id="rId18"/>
    <p:sldId id="560" r:id="rId19"/>
    <p:sldId id="539" r:id="rId20"/>
    <p:sldId id="538" r:id="rId21"/>
    <p:sldId id="540" r:id="rId22"/>
    <p:sldId id="541" r:id="rId23"/>
    <p:sldId id="572" r:id="rId24"/>
    <p:sldId id="573" r:id="rId25"/>
    <p:sldId id="543" r:id="rId26"/>
    <p:sldId id="542" r:id="rId27"/>
    <p:sldId id="571" r:id="rId28"/>
    <p:sldId id="528" r:id="rId29"/>
    <p:sldId id="529" r:id="rId30"/>
    <p:sldId id="530" r:id="rId31"/>
    <p:sldId id="545" r:id="rId32"/>
    <p:sldId id="546" r:id="rId33"/>
    <p:sldId id="547" r:id="rId34"/>
    <p:sldId id="548" r:id="rId35"/>
    <p:sldId id="549" r:id="rId36"/>
    <p:sldId id="531" r:id="rId37"/>
    <p:sldId id="532" r:id="rId38"/>
    <p:sldId id="533" r:id="rId39"/>
    <p:sldId id="534" r:id="rId40"/>
    <p:sldId id="535" r:id="rId41"/>
    <p:sldId id="536" r:id="rId42"/>
    <p:sldId id="537" r:id="rId43"/>
    <p:sldId id="544" r:id="rId44"/>
    <p:sldId id="576" r:id="rId45"/>
    <p:sldId id="575" r:id="rId46"/>
    <p:sldId id="578" r:id="rId47"/>
    <p:sldId id="579" r:id="rId48"/>
    <p:sldId id="580" r:id="rId49"/>
    <p:sldId id="581" r:id="rId50"/>
    <p:sldId id="582" r:id="rId51"/>
    <p:sldId id="583" r:id="rId52"/>
    <p:sldId id="584" r:id="rId53"/>
    <p:sldId id="585" r:id="rId54"/>
    <p:sldId id="586" r:id="rId55"/>
    <p:sldId id="587" r:id="rId56"/>
    <p:sldId id="588"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966" autoAdjust="0"/>
    <p:restoredTop sz="88262" autoAdjust="0"/>
  </p:normalViewPr>
  <p:slideViewPr>
    <p:cSldViewPr>
      <p:cViewPr>
        <p:scale>
          <a:sx n="87" d="100"/>
          <a:sy n="87" d="100"/>
        </p:scale>
        <p:origin x="-134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36965E-7D0F-4A73-A495-D6CFF0FF9440}" type="datetimeFigureOut">
              <a:rPr lang="en-US" smtClean="0"/>
              <a:t>2/20/2024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9E5C35-C6E7-41C3-A4FE-E98448A5FC9F}" type="slidenum">
              <a:rPr lang="en-US" smtClean="0"/>
              <a:t>‹#›</a:t>
            </a:fld>
            <a:endParaRPr lang="en-US"/>
          </a:p>
        </p:txBody>
      </p:sp>
    </p:spTree>
    <p:extLst>
      <p:ext uri="{BB962C8B-B14F-4D97-AF65-F5344CB8AC3E}">
        <p14:creationId xmlns:p14="http://schemas.microsoft.com/office/powerpoint/2010/main" val="2764988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04E83259-DE7B-475A-A9C8-300322269B8F}" type="datetimeFigureOut">
              <a:rPr lang="en-US" smtClean="0"/>
              <a:pPr/>
              <a:t>2/20/2024</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87E85441-B57F-4BA8-BA5F-3A20902E18ED}"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4E83259-DE7B-475A-A9C8-300322269B8F}"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E85441-B57F-4BA8-BA5F-3A20902E18E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04E83259-DE7B-475A-A9C8-300322269B8F}" type="datetimeFigureOut">
              <a:rPr lang="en-US" smtClean="0"/>
              <a:pPr/>
              <a:t>2/20/2024</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87E85441-B57F-4BA8-BA5F-3A20902E18E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04E83259-DE7B-475A-A9C8-300322269B8F}"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7E85441-B57F-4BA8-BA5F-3A20902E18ED}"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04E83259-DE7B-475A-A9C8-300322269B8F}" type="datetimeFigureOut">
              <a:rPr lang="en-US" smtClean="0"/>
              <a:pPr/>
              <a:t>2/20/2024</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87E85441-B57F-4BA8-BA5F-3A20902E18ED}"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04E83259-DE7B-475A-A9C8-300322269B8F}" type="datetimeFigureOut">
              <a:rPr lang="en-US" smtClean="0"/>
              <a:pPr/>
              <a:t>2/20/2024</a:t>
            </a:fld>
            <a:endParaRPr lang="en-US"/>
          </a:p>
        </p:txBody>
      </p:sp>
      <p:sp>
        <p:nvSpPr>
          <p:cNvPr id="10" name="Slide Number Placeholder 9"/>
          <p:cNvSpPr>
            <a:spLocks noGrp="1"/>
          </p:cNvSpPr>
          <p:nvPr>
            <p:ph type="sldNum" sz="quarter" idx="16"/>
          </p:nvPr>
        </p:nvSpPr>
        <p:spPr/>
        <p:txBody>
          <a:bodyPr rtlCol="0"/>
          <a:lstStyle/>
          <a:p>
            <a:fld id="{87E85441-B57F-4BA8-BA5F-3A20902E18ED}"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04E83259-DE7B-475A-A9C8-300322269B8F}" type="datetimeFigureOut">
              <a:rPr lang="en-US" smtClean="0"/>
              <a:pPr/>
              <a:t>2/20/2024</a:t>
            </a:fld>
            <a:endParaRPr lang="en-US"/>
          </a:p>
        </p:txBody>
      </p:sp>
      <p:sp>
        <p:nvSpPr>
          <p:cNvPr id="12" name="Slide Number Placeholder 11"/>
          <p:cNvSpPr>
            <a:spLocks noGrp="1"/>
          </p:cNvSpPr>
          <p:nvPr>
            <p:ph type="sldNum" sz="quarter" idx="16"/>
          </p:nvPr>
        </p:nvSpPr>
        <p:spPr/>
        <p:txBody>
          <a:bodyPr rtlCol="0"/>
          <a:lstStyle/>
          <a:p>
            <a:fld id="{87E85441-B57F-4BA8-BA5F-3A20902E18ED}"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4E83259-DE7B-475A-A9C8-300322269B8F}"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7E85441-B57F-4BA8-BA5F-3A20902E18E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83259-DE7B-475A-A9C8-300322269B8F}"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87E85441-B57F-4BA8-BA5F-3A20902E18E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04E83259-DE7B-475A-A9C8-300322269B8F}"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87E85441-B57F-4BA8-BA5F-3A20902E18ED}"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04E83259-DE7B-475A-A9C8-300322269B8F}" type="datetimeFigureOut">
              <a:rPr lang="en-US" smtClean="0"/>
              <a:pPr/>
              <a:t>2/20/2024</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87E85441-B57F-4BA8-BA5F-3A20902E18ED}"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04E83259-DE7B-475A-A9C8-300322269B8F}" type="datetimeFigureOut">
              <a:rPr lang="en-US" smtClean="0"/>
              <a:pPr/>
              <a:t>2/20/2024</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87E85441-B57F-4BA8-BA5F-3A20902E18E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towardsdatascience.com/intuitions-on-l1-and-l2-regularisation-235f2db4c261" TargetMode="External"/><Relationship Id="rId2" Type="http://schemas.openxmlformats.org/officeDocument/2006/relationships/hyperlink" Target="https://www.analyticsvidhya.com/blog/2018/04/fundamentals-deep-learning-regularization-technique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71600" y="1828800"/>
            <a:ext cx="7239000" cy="1828800"/>
          </a:xfrm>
        </p:spPr>
        <p:txBody>
          <a:bodyPr>
            <a:normAutofit/>
          </a:bodyPr>
          <a:lstStyle/>
          <a:p>
            <a:pPr algn="ctr"/>
            <a:r>
              <a:rPr lang="en-US" dirty="0" smtClean="0"/>
              <a:t>Training Tricks for deep learning (NN) </a:t>
            </a:r>
            <a:r>
              <a:rPr lang="en-US" dirty="0" smtClean="0"/>
              <a:t>models</a:t>
            </a:r>
            <a:endParaRPr lang="en-US" dirty="0"/>
          </a:p>
        </p:txBody>
      </p:sp>
      <p:sp>
        <p:nvSpPr>
          <p:cNvPr id="7" name="Subtitle 6"/>
          <p:cNvSpPr>
            <a:spLocks noGrp="1"/>
          </p:cNvSpPr>
          <p:nvPr>
            <p:ph type="subTitle" idx="1"/>
          </p:nvPr>
        </p:nvSpPr>
        <p:spPr/>
        <p:txBody>
          <a:bodyPr>
            <a:normAutofit/>
          </a:bodyPr>
          <a:lstStyle/>
          <a:p>
            <a:r>
              <a:rPr lang="en-US" dirty="0" smtClean="0"/>
              <a:t>Dr. </a:t>
            </a:r>
            <a:r>
              <a:rPr lang="en-US" dirty="0" err="1" smtClean="0"/>
              <a:t>Umarani</a:t>
            </a:r>
            <a:r>
              <a:rPr lang="en-US" dirty="0" smtClean="0"/>
              <a:t> </a:t>
            </a:r>
            <a:r>
              <a:rPr lang="en-US" dirty="0" err="1" smtClean="0"/>
              <a:t>Jayaraman</a:t>
            </a:r>
            <a:r>
              <a:rPr lang="en-US" dirty="0" smtClean="0"/>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sz="quarter" idx="1"/>
          </p:nvPr>
        </p:nvSpPr>
        <p:spPr/>
        <p:txBody>
          <a:bodyPr>
            <a:normAutofit/>
          </a:bodyPr>
          <a:lstStyle/>
          <a:p>
            <a:r>
              <a:rPr lang="en-US" dirty="0" smtClean="0"/>
              <a:t>The components are parameters vectors that are used for the scaling(</a:t>
            </a:r>
            <a:r>
              <a:rPr lang="en-US" i="1" dirty="0" smtClean="0"/>
              <a:t>γ</a:t>
            </a:r>
            <a:r>
              <a:rPr lang="en-US" dirty="0" smtClean="0"/>
              <a:t>) and shifting(</a:t>
            </a:r>
            <a:r>
              <a:rPr lang="en-US" i="1" dirty="0" smtClean="0"/>
              <a:t>β</a:t>
            </a:r>
            <a:r>
              <a:rPr lang="en-US" dirty="0" smtClean="0"/>
              <a:t>) of the vector containing values from the previous operations.</a:t>
            </a:r>
          </a:p>
          <a:p>
            <a:r>
              <a:rPr lang="en-US" dirty="0" smtClean="0"/>
              <a:t>The values of the parameter vectors for scaling and shifting are learnable parameters. </a:t>
            </a:r>
          </a:p>
          <a:p>
            <a:r>
              <a:rPr lang="en-US" dirty="0" smtClean="0"/>
              <a:t>During neural network training, BN ensures that the learnable parameters are the optimal values that enable accurate normalization of each mini-batch.</a:t>
            </a:r>
            <a:endParaRPr lang="en-US" dirty="0"/>
          </a:p>
        </p:txBody>
      </p:sp>
    </p:spTree>
    <p:extLst>
      <p:ext uri="{BB962C8B-B14F-4D97-AF65-F5344CB8AC3E}">
        <p14:creationId xmlns:p14="http://schemas.microsoft.com/office/powerpoint/2010/main" val="2333029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sz="quarter" idx="1"/>
          </p:nvPr>
        </p:nvSpPr>
        <p:spPr/>
        <p:txBody>
          <a:bodyPr/>
          <a:lstStyle/>
          <a:p>
            <a:r>
              <a:rPr lang="en-US" dirty="0" smtClean="0"/>
              <a:t>Batch normalization was performed as a solution to </a:t>
            </a:r>
            <a:r>
              <a:rPr lang="en-US" b="1" dirty="0" smtClean="0"/>
              <a:t>speed up the training phase of deep neural networks</a:t>
            </a:r>
            <a:r>
              <a:rPr lang="en-US" dirty="0" smtClean="0"/>
              <a:t> through the introduction of internal normalization of the inputs values within the neural network layer.</a:t>
            </a:r>
            <a:endParaRPr lang="en-US" dirty="0"/>
          </a:p>
        </p:txBody>
      </p:sp>
    </p:spTree>
    <p:extLst>
      <p:ext uri="{BB962C8B-B14F-4D97-AF65-F5344CB8AC3E}">
        <p14:creationId xmlns:p14="http://schemas.microsoft.com/office/powerpoint/2010/main" val="5278883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sz="quarter" idx="1"/>
          </p:nvPr>
        </p:nvSpPr>
        <p:spPr/>
        <p:txBody>
          <a:bodyPr/>
          <a:lstStyle/>
          <a:p>
            <a:endParaRPr lang="en-US"/>
          </a:p>
        </p:txBody>
      </p:sp>
      <p:pic>
        <p:nvPicPr>
          <p:cNvPr id="3074" name="Picture 2" descr="5.4 Batch Normalization 批标准化"/>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057400"/>
            <a:ext cx="81534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4515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WITHOUT BATCH NORM</a:t>
            </a:r>
            <a:endParaRPr lang="en-US" dirty="0"/>
          </a:p>
        </p:txBody>
      </p:sp>
      <p:sp>
        <p:nvSpPr>
          <p:cNvPr id="3" name="Content Placeholder 2"/>
          <p:cNvSpPr>
            <a:spLocks noGrp="1"/>
          </p:cNvSpPr>
          <p:nvPr>
            <p:ph sz="quarter" idx="1"/>
          </p:nvPr>
        </p:nvSpPr>
        <p:spPr/>
        <p:txBody>
          <a:bodyPr/>
          <a:lstStyle/>
          <a:p>
            <a:pPr lvl="0"/>
            <a:r>
              <a:rPr lang="en-US" dirty="0"/>
              <a:t>Gradients w.r.t. Weights at each layer (layer-1 to layer-6 Top left to bottom right)</a:t>
            </a:r>
          </a:p>
          <a:p>
            <a:endParaRPr lang="en-US" dirty="0"/>
          </a:p>
        </p:txBody>
      </p:sp>
      <p:pic>
        <p:nvPicPr>
          <p:cNvPr id="1026" name="Picture 2" descr="https://miro.medium.com/max/968/1*I0X-4_R0JFDUbXNd2hMYnQ.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743200"/>
            <a:ext cx="6457950" cy="387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353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00200" y="5943600"/>
            <a:ext cx="6553200" cy="646331"/>
          </a:xfrm>
          <a:prstGeom prst="rect">
            <a:avLst/>
          </a:prstGeom>
        </p:spPr>
        <p:txBody>
          <a:bodyPr wrap="square">
            <a:spAutoFit/>
          </a:bodyPr>
          <a:lstStyle/>
          <a:p>
            <a:pPr lvl="0"/>
            <a:r>
              <a:rPr lang="en-US" dirty="0"/>
              <a:t>Gradients w.r.t. Weights at each layer (layer-1 to layer-6 Top left to bottom </a:t>
            </a:r>
            <a:r>
              <a:rPr lang="en-US" dirty="0" smtClean="0"/>
              <a:t>right)</a:t>
            </a:r>
            <a:endParaRPr lang="en-US" dirty="0"/>
          </a:p>
        </p:txBody>
      </p:sp>
      <p:pic>
        <p:nvPicPr>
          <p:cNvPr id="4" name="Google Shape;54;p13"/>
          <p:cNvPicPr preferRelativeResize="0"/>
          <p:nvPr/>
        </p:nvPicPr>
        <p:blipFill>
          <a:blip r:embed="rId2">
            <a:alphaModFix/>
          </a:blip>
          <a:stretch>
            <a:fillRect/>
          </a:stretch>
        </p:blipFill>
        <p:spPr>
          <a:xfrm>
            <a:off x="914400" y="304800"/>
            <a:ext cx="7543800" cy="5562600"/>
          </a:xfrm>
          <a:prstGeom prst="rect">
            <a:avLst/>
          </a:prstGeom>
          <a:noFill/>
          <a:ln>
            <a:noFill/>
          </a:ln>
        </p:spPr>
      </p:pic>
    </p:spTree>
    <p:extLst>
      <p:ext uri="{BB962C8B-B14F-4D97-AF65-F5344CB8AC3E}">
        <p14:creationId xmlns:p14="http://schemas.microsoft.com/office/powerpoint/2010/main" val="353849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WITH BATCH NORM</a:t>
            </a:r>
            <a:endParaRPr lang="en-US" dirty="0"/>
          </a:p>
        </p:txBody>
      </p:sp>
      <p:sp>
        <p:nvSpPr>
          <p:cNvPr id="3" name="Content Placeholder 2"/>
          <p:cNvSpPr>
            <a:spLocks noGrp="1"/>
          </p:cNvSpPr>
          <p:nvPr>
            <p:ph sz="quarter" idx="1"/>
          </p:nvPr>
        </p:nvSpPr>
        <p:spPr/>
        <p:txBody>
          <a:bodyPr/>
          <a:lstStyle/>
          <a:p>
            <a:pPr lvl="0"/>
            <a:r>
              <a:rPr lang="en-US" dirty="0"/>
              <a:t>Gradients w.r.t. Weights at each layer (layer-1 to layer-6 Top left to bottom right)</a:t>
            </a:r>
          </a:p>
          <a:p>
            <a:endParaRPr lang="en-US" dirty="0"/>
          </a:p>
        </p:txBody>
      </p:sp>
      <p:pic>
        <p:nvPicPr>
          <p:cNvPr id="2050" name="Picture 2" descr="https://miro.medium.com/max/968/1*1HNT2c2bAu37RgxNCCxFZw.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738446"/>
            <a:ext cx="6599464" cy="3956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640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61;p14"/>
          <p:cNvPicPr preferRelativeResize="0"/>
          <p:nvPr/>
        </p:nvPicPr>
        <p:blipFill>
          <a:blip r:embed="rId2">
            <a:alphaModFix/>
          </a:blip>
          <a:stretch>
            <a:fillRect/>
          </a:stretch>
        </p:blipFill>
        <p:spPr>
          <a:xfrm>
            <a:off x="457200" y="609600"/>
            <a:ext cx="7924800" cy="5638800"/>
          </a:xfrm>
          <a:prstGeom prst="rect">
            <a:avLst/>
          </a:prstGeom>
          <a:noFill/>
          <a:ln>
            <a:noFill/>
          </a:ln>
        </p:spPr>
      </p:pic>
    </p:spTree>
    <p:extLst>
      <p:ext uri="{BB962C8B-B14F-4D97-AF65-F5344CB8AC3E}">
        <p14:creationId xmlns:p14="http://schemas.microsoft.com/office/powerpoint/2010/main" val="1252055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Batch </a:t>
            </a:r>
            <a:r>
              <a:rPr lang="en-US" dirty="0" err="1" smtClean="0"/>
              <a:t>Nomalization</a:t>
            </a:r>
            <a:endParaRPr lang="en-US" dirty="0"/>
          </a:p>
        </p:txBody>
      </p:sp>
      <p:sp>
        <p:nvSpPr>
          <p:cNvPr id="3" name="Content Placeholder 2"/>
          <p:cNvSpPr>
            <a:spLocks noGrp="1"/>
          </p:cNvSpPr>
          <p:nvPr>
            <p:ph sz="quarter" idx="1"/>
          </p:nvPr>
        </p:nvSpPr>
        <p:spPr/>
        <p:txBody>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63" y="2362200"/>
            <a:ext cx="7849737"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2301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Batch Normalization</a:t>
            </a:r>
            <a:endParaRPr lang="en-US" dirty="0"/>
          </a:p>
        </p:txBody>
      </p:sp>
      <p:sp>
        <p:nvSpPr>
          <p:cNvPr id="3" name="Content Placeholder 2"/>
          <p:cNvSpPr>
            <a:spLocks noGrp="1"/>
          </p:cNvSpPr>
          <p:nvPr>
            <p:ph sz="quarter" idx="1"/>
          </p:nvPr>
        </p:nvSpPr>
        <p:spPr/>
        <p:txBody>
          <a:bodyPr/>
          <a:lstStyle/>
          <a:p>
            <a:r>
              <a:rPr lang="en-US" dirty="0" smtClean="0"/>
              <a:t>Inclusion of Batch Normalization technique in deep neural networks </a:t>
            </a:r>
            <a:r>
              <a:rPr lang="en-US" dirty="0" smtClean="0">
                <a:solidFill>
                  <a:srgbClr val="C00000"/>
                </a:solidFill>
              </a:rPr>
              <a:t>improves training time</a:t>
            </a:r>
          </a:p>
          <a:p>
            <a:r>
              <a:rPr lang="en-US" dirty="0" smtClean="0"/>
              <a:t>BN enables the utilization of larger learning rates, this shortness the time of convergence when training neural networks</a:t>
            </a:r>
          </a:p>
          <a:p>
            <a:r>
              <a:rPr lang="en-US" dirty="0" smtClean="0"/>
              <a:t>Reduces the common problem </a:t>
            </a:r>
            <a:r>
              <a:rPr lang="en-US" dirty="0" smtClean="0">
                <a:solidFill>
                  <a:srgbClr val="C00000"/>
                </a:solidFill>
              </a:rPr>
              <a:t>of vanishing gradients</a:t>
            </a:r>
          </a:p>
          <a:p>
            <a:r>
              <a:rPr lang="en-US" dirty="0" smtClean="0">
                <a:solidFill>
                  <a:srgbClr val="C00000"/>
                </a:solidFill>
              </a:rPr>
              <a:t>Covariate shift </a:t>
            </a:r>
            <a:r>
              <a:rPr lang="en-US" dirty="0" smtClean="0"/>
              <a:t>within neural network is </a:t>
            </a:r>
            <a:r>
              <a:rPr lang="en-US" dirty="0" smtClean="0">
                <a:solidFill>
                  <a:srgbClr val="C00000"/>
                </a:solidFill>
              </a:rPr>
              <a:t>reduced</a:t>
            </a:r>
          </a:p>
          <a:p>
            <a:endParaRPr lang="en-US" dirty="0"/>
          </a:p>
        </p:txBody>
      </p:sp>
    </p:spTree>
    <p:extLst>
      <p:ext uri="{BB962C8B-B14F-4D97-AF65-F5344CB8AC3E}">
        <p14:creationId xmlns:p14="http://schemas.microsoft.com/office/powerpoint/2010/main" val="2078127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 and under-fitting</a:t>
            </a:r>
            <a:endParaRPr lang="en-US" dirty="0"/>
          </a:p>
        </p:txBody>
      </p:sp>
      <p:sp>
        <p:nvSpPr>
          <p:cNvPr id="3" name="Content Placeholder 2"/>
          <p:cNvSpPr>
            <a:spLocks noGrp="1"/>
          </p:cNvSpPr>
          <p:nvPr>
            <p:ph sz="quarter" idx="1"/>
          </p:nvPr>
        </p:nvSpPr>
        <p:spPr/>
        <p:txBody>
          <a:bodyPr/>
          <a:lstStyle/>
          <a:p>
            <a:r>
              <a:rPr lang="en-US" dirty="0" smtClean="0"/>
              <a:t>There are datasets for</a:t>
            </a:r>
          </a:p>
          <a:p>
            <a:pPr lvl="1"/>
            <a:r>
              <a:rPr lang="en-US" dirty="0"/>
              <a:t>Training </a:t>
            </a:r>
          </a:p>
          <a:p>
            <a:pPr lvl="1"/>
            <a:r>
              <a:rPr lang="en-US" dirty="0"/>
              <a:t>Validation and </a:t>
            </a:r>
          </a:p>
          <a:p>
            <a:pPr lvl="1"/>
            <a:r>
              <a:rPr lang="en-US" dirty="0"/>
              <a:t>Testing</a:t>
            </a:r>
          </a:p>
          <a:p>
            <a:r>
              <a:rPr lang="en-US" dirty="0" smtClean="0"/>
              <a:t>All these dataset are mutually exclusive</a:t>
            </a:r>
          </a:p>
          <a:p>
            <a:pPr lvl="1"/>
            <a:endParaRPr lang="en-US" dirty="0"/>
          </a:p>
        </p:txBody>
      </p:sp>
    </p:spTree>
    <p:extLst>
      <p:ext uri="{BB962C8B-B14F-4D97-AF65-F5344CB8AC3E}">
        <p14:creationId xmlns:p14="http://schemas.microsoft.com/office/powerpoint/2010/main" val="18358400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371600" y="2743200"/>
            <a:ext cx="7123113" cy="2971800"/>
          </a:xfrm>
        </p:spPr>
        <p:txBody>
          <a:bodyPr>
            <a:normAutofit fontScale="92500" lnSpcReduction="10000"/>
          </a:bodyPr>
          <a:lstStyle/>
          <a:p>
            <a:r>
              <a:rPr lang="en-US" sz="3000" dirty="0" smtClean="0">
                <a:solidFill>
                  <a:srgbClr val="C00000"/>
                </a:solidFill>
              </a:rPr>
              <a:t>Batch Normalization</a:t>
            </a:r>
          </a:p>
          <a:p>
            <a:r>
              <a:rPr lang="en-US" sz="3000" dirty="0" smtClean="0">
                <a:solidFill>
                  <a:srgbClr val="C00000"/>
                </a:solidFill>
              </a:rPr>
              <a:t>Overfitting </a:t>
            </a:r>
            <a:r>
              <a:rPr lang="en-US" sz="3000" dirty="0">
                <a:solidFill>
                  <a:srgbClr val="C00000"/>
                </a:solidFill>
              </a:rPr>
              <a:t>and Under-fitting</a:t>
            </a:r>
          </a:p>
          <a:p>
            <a:r>
              <a:rPr lang="en-US" sz="3000" dirty="0" smtClean="0">
                <a:solidFill>
                  <a:srgbClr val="C00000"/>
                </a:solidFill>
              </a:rPr>
              <a:t>Regularization- L1 </a:t>
            </a:r>
            <a:r>
              <a:rPr lang="en-US" sz="3000" dirty="0">
                <a:solidFill>
                  <a:srgbClr val="C00000"/>
                </a:solidFill>
              </a:rPr>
              <a:t>and L2 regularization </a:t>
            </a:r>
          </a:p>
          <a:p>
            <a:r>
              <a:rPr lang="en-US" sz="3000" dirty="0" smtClean="0">
                <a:solidFill>
                  <a:srgbClr val="C00000"/>
                </a:solidFill>
              </a:rPr>
              <a:t>Dropout</a:t>
            </a:r>
            <a:endParaRPr lang="en-US" sz="3000" dirty="0">
              <a:solidFill>
                <a:srgbClr val="C00000"/>
              </a:solidFill>
            </a:endParaRPr>
          </a:p>
          <a:p>
            <a:r>
              <a:rPr lang="en-US" sz="3000" dirty="0" smtClean="0">
                <a:solidFill>
                  <a:srgbClr val="C00000"/>
                </a:solidFill>
              </a:rPr>
              <a:t>Early </a:t>
            </a:r>
            <a:r>
              <a:rPr lang="en-US" sz="3000" dirty="0">
                <a:solidFill>
                  <a:srgbClr val="C00000"/>
                </a:solidFill>
              </a:rPr>
              <a:t>Stopping</a:t>
            </a:r>
          </a:p>
          <a:p>
            <a:r>
              <a:rPr lang="en-US" sz="3000" dirty="0" smtClean="0">
                <a:solidFill>
                  <a:srgbClr val="C00000"/>
                </a:solidFill>
              </a:rPr>
              <a:t>Data </a:t>
            </a:r>
            <a:r>
              <a:rPr lang="en-US" sz="3000" dirty="0">
                <a:solidFill>
                  <a:srgbClr val="C00000"/>
                </a:solidFill>
              </a:rPr>
              <a:t>Augmentation</a:t>
            </a:r>
          </a:p>
          <a:p>
            <a:pPr marL="514350" indent="-514350">
              <a:buAutoNum type="arabicPeriod"/>
            </a:pPr>
            <a:endParaRPr lang="en-US" dirty="0" smtClean="0"/>
          </a:p>
        </p:txBody>
      </p:sp>
      <p:sp>
        <p:nvSpPr>
          <p:cNvPr id="6" name="Title 5"/>
          <p:cNvSpPr>
            <a:spLocks noGrp="1"/>
          </p:cNvSpPr>
          <p:nvPr>
            <p:ph type="title"/>
          </p:nvPr>
        </p:nvSpPr>
        <p:spPr/>
        <p:txBody>
          <a:bodyPr>
            <a:normAutofit fontScale="90000"/>
          </a:bodyPr>
          <a:lstStyle/>
          <a:p>
            <a:r>
              <a:rPr lang="en-US" dirty="0" smtClean="0"/>
              <a:t>Training Tricks (or) Efficient Training in Deep neural networks</a:t>
            </a:r>
            <a:endParaRPr lang="en-US" dirty="0"/>
          </a:p>
        </p:txBody>
      </p:sp>
    </p:spTree>
    <p:extLst>
      <p:ext uri="{BB962C8B-B14F-4D97-AF65-F5344CB8AC3E}">
        <p14:creationId xmlns:p14="http://schemas.microsoft.com/office/powerpoint/2010/main" val="2904998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Overfitting and under-fitting</a:t>
            </a:r>
          </a:p>
        </p:txBody>
      </p:sp>
      <p:sp>
        <p:nvSpPr>
          <p:cNvPr id="5" name="Content Placeholder 4"/>
          <p:cNvSpPr>
            <a:spLocks noGrp="1"/>
          </p:cNvSpPr>
          <p:nvPr>
            <p:ph sz="quarter" idx="1"/>
          </p:nvPr>
        </p:nvSpPr>
        <p:spPr/>
        <p:txBody>
          <a:bodyPr/>
          <a:lstStyle/>
          <a:p>
            <a:r>
              <a:rPr lang="en-US" dirty="0" smtClean="0"/>
              <a:t>Overfitting occurs when a statistical model or machine learning algorithm captures the noise of the data or the algorithm fits the data too well</a:t>
            </a:r>
          </a:p>
          <a:p>
            <a:r>
              <a:rPr lang="en-US" dirty="0" err="1" smtClean="0"/>
              <a:t>Underfitting</a:t>
            </a:r>
            <a:r>
              <a:rPr lang="en-US" dirty="0" smtClean="0"/>
              <a:t> occurs when </a:t>
            </a:r>
            <a:r>
              <a:rPr lang="en-US" dirty="0"/>
              <a:t>a statistical model or machine learning </a:t>
            </a:r>
            <a:r>
              <a:rPr lang="en-US" dirty="0" smtClean="0"/>
              <a:t>algorithm cannot capture the underlying trend of the data</a:t>
            </a:r>
          </a:p>
          <a:p>
            <a:r>
              <a:rPr lang="en-US" dirty="0" smtClean="0"/>
              <a:t>Both overfitting and </a:t>
            </a:r>
            <a:r>
              <a:rPr lang="en-US" dirty="0" err="1" smtClean="0"/>
              <a:t>underfitting</a:t>
            </a:r>
            <a:r>
              <a:rPr lang="en-US" dirty="0" smtClean="0"/>
              <a:t> are not desirable in case of deep learning algorithms</a:t>
            </a:r>
            <a:endParaRPr lang="en-US" dirty="0"/>
          </a:p>
        </p:txBody>
      </p:sp>
    </p:spTree>
    <p:extLst>
      <p:ext uri="{BB962C8B-B14F-4D97-AF65-F5344CB8AC3E}">
        <p14:creationId xmlns:p14="http://schemas.microsoft.com/office/powerpoint/2010/main" val="974306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under-fitting</a:t>
            </a:r>
          </a:p>
        </p:txBody>
      </p:sp>
      <p:sp>
        <p:nvSpPr>
          <p:cNvPr id="3" name="Content Placeholder 2"/>
          <p:cNvSpPr>
            <a:spLocks noGrp="1"/>
          </p:cNvSpPr>
          <p:nvPr>
            <p:ph sz="quarter" idx="1"/>
          </p:nvPr>
        </p:nvSpPr>
        <p:spPr/>
        <p:txBody>
          <a:bodyPr/>
          <a:lstStyle/>
          <a:p>
            <a:r>
              <a:rPr lang="en-US" dirty="0" smtClean="0"/>
              <a:t>Regression Problem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2438400"/>
            <a:ext cx="7329663" cy="372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85784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under-fitting</a:t>
            </a:r>
          </a:p>
        </p:txBody>
      </p:sp>
      <p:sp>
        <p:nvSpPr>
          <p:cNvPr id="3" name="Content Placeholder 2"/>
          <p:cNvSpPr>
            <a:spLocks noGrp="1"/>
          </p:cNvSpPr>
          <p:nvPr>
            <p:ph sz="quarter" idx="1"/>
          </p:nvPr>
        </p:nvSpPr>
        <p:spPr/>
        <p:txBody>
          <a:bodyPr/>
          <a:lstStyle/>
          <a:p>
            <a:r>
              <a:rPr lang="en-US" dirty="0" smtClean="0"/>
              <a:t>Classification problem</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62200"/>
            <a:ext cx="7848600" cy="3564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697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under-fitting</a:t>
            </a:r>
          </a:p>
        </p:txBody>
      </p:sp>
      <p:sp>
        <p:nvSpPr>
          <p:cNvPr id="3" name="Content Placeholder 2"/>
          <p:cNvSpPr>
            <a:spLocks noGrp="1"/>
          </p:cNvSpPr>
          <p:nvPr>
            <p:ph sz="quarter" idx="1"/>
          </p:nvPr>
        </p:nvSpPr>
        <p:spPr/>
        <p:txBody>
          <a:bodyPr/>
          <a:lstStyle/>
          <a:p>
            <a:r>
              <a:rPr lang="en-US" dirty="0"/>
              <a:t>As we move towards the right in this image, our model tries to learn too well the details and the noise from the training data, which ultimately results in </a:t>
            </a:r>
            <a:r>
              <a:rPr lang="en-US" dirty="0">
                <a:solidFill>
                  <a:srgbClr val="FF0000"/>
                </a:solidFill>
              </a:rPr>
              <a:t>poor performance on the unseen data</a:t>
            </a:r>
            <a:r>
              <a:rPr lang="en-US" dirty="0"/>
              <a:t>.</a:t>
            </a:r>
          </a:p>
        </p:txBody>
      </p:sp>
      <p:pic>
        <p:nvPicPr>
          <p:cNvPr id="1026" name="Picture 2" descr="https://cdn.analyticsvidhya.com/wp-content/uploads/2018/04/Screen-Shot-2018-04-03-at-7.52.01-PM-e15228323328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4038600"/>
            <a:ext cx="782002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905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a:t>
            </a:r>
          </a:p>
        </p:txBody>
      </p:sp>
      <p:sp>
        <p:nvSpPr>
          <p:cNvPr id="3" name="Content Placeholder 2"/>
          <p:cNvSpPr>
            <a:spLocks noGrp="1"/>
          </p:cNvSpPr>
          <p:nvPr>
            <p:ph sz="quarter" idx="1"/>
          </p:nvPr>
        </p:nvSpPr>
        <p:spPr/>
        <p:txBody>
          <a:bodyPr/>
          <a:lstStyle/>
          <a:p>
            <a:r>
              <a:rPr lang="en-US" dirty="0"/>
              <a:t>What is Regularization?</a:t>
            </a:r>
          </a:p>
          <a:p>
            <a:r>
              <a:rPr lang="en-US" dirty="0"/>
              <a:t>How does Regularization help in reducing Overfitting?</a:t>
            </a:r>
          </a:p>
          <a:p>
            <a:r>
              <a:rPr lang="en-US" dirty="0"/>
              <a:t>Different Regularization techniques in Deep Learning</a:t>
            </a:r>
          </a:p>
          <a:p>
            <a:pPr lvl="1"/>
            <a:r>
              <a:rPr lang="en-US" dirty="0" smtClean="0"/>
              <a:t>L1 </a:t>
            </a:r>
            <a:r>
              <a:rPr lang="en-US" dirty="0"/>
              <a:t>and </a:t>
            </a:r>
            <a:r>
              <a:rPr lang="en-US" dirty="0" smtClean="0"/>
              <a:t>L2 </a:t>
            </a:r>
            <a:r>
              <a:rPr lang="en-US" dirty="0"/>
              <a:t>regularization</a:t>
            </a:r>
          </a:p>
          <a:p>
            <a:pPr lvl="1"/>
            <a:r>
              <a:rPr lang="en-US" dirty="0"/>
              <a:t>Dropout</a:t>
            </a:r>
          </a:p>
          <a:p>
            <a:pPr lvl="1"/>
            <a:r>
              <a:rPr lang="en-US" dirty="0" smtClean="0"/>
              <a:t>Early stopping</a:t>
            </a:r>
          </a:p>
          <a:p>
            <a:pPr lvl="1"/>
            <a:r>
              <a:rPr lang="en-US" dirty="0"/>
              <a:t>Data augmentation</a:t>
            </a:r>
          </a:p>
          <a:p>
            <a:pPr lvl="1"/>
            <a:endParaRPr lang="en-US" dirty="0"/>
          </a:p>
          <a:p>
            <a:endParaRPr lang="en-US" dirty="0"/>
          </a:p>
        </p:txBody>
      </p:sp>
    </p:spTree>
    <p:extLst>
      <p:ext uri="{BB962C8B-B14F-4D97-AF65-F5344CB8AC3E}">
        <p14:creationId xmlns:p14="http://schemas.microsoft.com/office/powerpoint/2010/main" val="26846001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sz="quarter" idx="1"/>
          </p:nvPr>
        </p:nvSpPr>
        <p:spPr/>
        <p:txBody>
          <a:bodyPr/>
          <a:lstStyle/>
          <a:p>
            <a:r>
              <a:rPr lang="en-US" dirty="0" smtClean="0"/>
              <a:t>What is it?</a:t>
            </a:r>
          </a:p>
          <a:p>
            <a:pPr lvl="1"/>
            <a:r>
              <a:rPr lang="en-US" dirty="0" smtClean="0"/>
              <a:t>Regularization </a:t>
            </a:r>
            <a:r>
              <a:rPr lang="en-US" dirty="0"/>
              <a:t>is a technique which makes slight modifications to the learning algorithm such that the model generalizes better.</a:t>
            </a:r>
          </a:p>
          <a:p>
            <a:r>
              <a:rPr lang="en-US" dirty="0" smtClean="0"/>
              <a:t>Why do we need it?</a:t>
            </a:r>
          </a:p>
          <a:p>
            <a:pPr lvl="1"/>
            <a:r>
              <a:rPr lang="en-US" dirty="0" smtClean="0"/>
              <a:t>Improve generalization of our model on unseen data</a:t>
            </a:r>
          </a:p>
        </p:txBody>
      </p:sp>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25</a:t>
            </a:fld>
            <a:endParaRPr lang="en-US"/>
          </a:p>
        </p:txBody>
      </p:sp>
    </p:spTree>
    <p:extLst>
      <p:ext uri="{BB962C8B-B14F-4D97-AF65-F5344CB8AC3E}">
        <p14:creationId xmlns:p14="http://schemas.microsoft.com/office/powerpoint/2010/main" val="29162510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Content Placeholder 2"/>
          <p:cNvSpPr>
            <a:spLocks noGrp="1"/>
          </p:cNvSpPr>
          <p:nvPr>
            <p:ph sz="quarter" idx="1"/>
          </p:nvPr>
        </p:nvSpPr>
        <p:spPr/>
        <p:txBody>
          <a:bodyPr>
            <a:normAutofit fontScale="92500"/>
          </a:bodyPr>
          <a:lstStyle/>
          <a:p>
            <a:r>
              <a:rPr lang="en-US" dirty="0" smtClean="0"/>
              <a:t>Regularization is a way to prevent overfitting</a:t>
            </a:r>
          </a:p>
          <a:p>
            <a:r>
              <a:rPr lang="en-US" b="1" dirty="0" smtClean="0"/>
              <a:t>L1 and L2 are the most common types of regularization used in training deep models</a:t>
            </a:r>
          </a:p>
          <a:p>
            <a:r>
              <a:rPr lang="en-US" dirty="0" smtClean="0"/>
              <a:t>General cost function with regularization for training is defined as: Cost function = Loss+ Regularization term</a:t>
            </a:r>
          </a:p>
          <a:p>
            <a:r>
              <a:rPr lang="en-US" dirty="0" smtClean="0"/>
              <a:t>Due to this regularization term, the numerical values of </a:t>
            </a:r>
            <a:r>
              <a:rPr lang="en-US" b="1" dirty="0" smtClean="0">
                <a:solidFill>
                  <a:srgbClr val="FF0000"/>
                </a:solidFill>
              </a:rPr>
              <a:t>weights decreases </a:t>
            </a:r>
            <a:r>
              <a:rPr lang="en-US" dirty="0" smtClean="0"/>
              <a:t>because it assumes that a neural network with smaller weights leads to simple models</a:t>
            </a:r>
          </a:p>
          <a:p>
            <a:r>
              <a:rPr lang="en-US" dirty="0" smtClean="0"/>
              <a:t>So this helps </a:t>
            </a:r>
            <a:r>
              <a:rPr lang="en-US" dirty="0" smtClean="0">
                <a:solidFill>
                  <a:srgbClr val="FF0000"/>
                </a:solidFill>
              </a:rPr>
              <a:t>to reduce overfitting </a:t>
            </a:r>
          </a:p>
          <a:p>
            <a:endParaRPr lang="en-US" dirty="0"/>
          </a:p>
        </p:txBody>
      </p:sp>
    </p:spTree>
    <p:extLst>
      <p:ext uri="{BB962C8B-B14F-4D97-AF65-F5344CB8AC3E}">
        <p14:creationId xmlns:p14="http://schemas.microsoft.com/office/powerpoint/2010/main" val="2472584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L1 and L2</a:t>
            </a:r>
            <a:endParaRPr lang="en-US" dirty="0"/>
          </a:p>
        </p:txBody>
      </p:sp>
      <p:sp>
        <p:nvSpPr>
          <p:cNvPr id="3" name="Content Placeholder 2"/>
          <p:cNvSpPr>
            <a:spLocks noGrp="1"/>
          </p:cNvSpPr>
          <p:nvPr>
            <p:ph sz="quarter" idx="1"/>
          </p:nvPr>
        </p:nvSpPr>
        <p:spPr/>
        <p:txBody>
          <a:bodyPr>
            <a:normAutofit fontScale="92500"/>
          </a:bodyPr>
          <a:lstStyle/>
          <a:p>
            <a:r>
              <a:rPr lang="en-US" dirty="0" smtClean="0"/>
              <a:t>L1 </a:t>
            </a:r>
            <a:r>
              <a:rPr lang="en-US" dirty="0" err="1" smtClean="0"/>
              <a:t>regularizer</a:t>
            </a:r>
            <a:r>
              <a:rPr lang="en-US" dirty="0" smtClean="0"/>
              <a:t>: cost function= Loss + </a:t>
            </a:r>
            <a:r>
              <a:rPr lang="el-GR" dirty="0" smtClean="0">
                <a:latin typeface="Times New Roman"/>
                <a:cs typeface="Times New Roman"/>
              </a:rPr>
              <a:t>λ</a:t>
            </a:r>
            <a:r>
              <a:rPr lang="en-US" dirty="0" smtClean="0">
                <a:latin typeface="Times New Roman"/>
                <a:cs typeface="Times New Roman"/>
              </a:rPr>
              <a:t> </a:t>
            </a:r>
            <a:r>
              <a:rPr lang="el-GR" dirty="0" smtClean="0">
                <a:latin typeface="Calibri"/>
                <a:cs typeface="Calibri"/>
              </a:rPr>
              <a:t>Σ</a:t>
            </a:r>
            <a:r>
              <a:rPr lang="en-US" dirty="0" smtClean="0">
                <a:latin typeface="Calibri"/>
                <a:cs typeface="Calibri"/>
              </a:rPr>
              <a:t>|w|</a:t>
            </a:r>
          </a:p>
          <a:p>
            <a:pPr lvl="1"/>
            <a:r>
              <a:rPr lang="en-US" dirty="0" smtClean="0">
                <a:latin typeface="Calibri"/>
                <a:cs typeface="Calibri"/>
              </a:rPr>
              <a:t>It penalizes absolute value of weights</a:t>
            </a:r>
          </a:p>
          <a:p>
            <a:pPr lvl="1"/>
            <a:r>
              <a:rPr lang="en-US" dirty="0" smtClean="0">
                <a:latin typeface="Calibri"/>
                <a:cs typeface="Calibri"/>
              </a:rPr>
              <a:t>It can make some weights to zero. So useful for model compression</a:t>
            </a:r>
          </a:p>
          <a:p>
            <a:pPr lvl="1"/>
            <a:r>
              <a:rPr lang="el-GR" dirty="0" smtClean="0">
                <a:latin typeface="Times New Roman"/>
                <a:cs typeface="Times New Roman"/>
              </a:rPr>
              <a:t>λ </a:t>
            </a:r>
            <a:r>
              <a:rPr lang="en-US" dirty="0" smtClean="0">
                <a:latin typeface="Times New Roman"/>
                <a:cs typeface="Times New Roman"/>
              </a:rPr>
              <a:t>is a regularization hyper parameter. Controls the relative weight</a:t>
            </a:r>
          </a:p>
          <a:p>
            <a:r>
              <a:rPr lang="en-US" dirty="0" smtClean="0"/>
              <a:t>L2 </a:t>
            </a:r>
            <a:r>
              <a:rPr lang="en-US" dirty="0" err="1"/>
              <a:t>regularizer</a:t>
            </a:r>
            <a:r>
              <a:rPr lang="en-US" dirty="0" smtClean="0"/>
              <a:t>: Cost function= Loss +</a:t>
            </a:r>
            <a:r>
              <a:rPr lang="el-GR" dirty="0">
                <a:latin typeface="Times New Roman"/>
                <a:cs typeface="Times New Roman"/>
              </a:rPr>
              <a:t>λ</a:t>
            </a:r>
            <a:r>
              <a:rPr lang="en-US" dirty="0">
                <a:latin typeface="Times New Roman"/>
                <a:cs typeface="Times New Roman"/>
              </a:rPr>
              <a:t> </a:t>
            </a:r>
            <a:r>
              <a:rPr lang="el-GR" dirty="0" smtClean="0">
                <a:cs typeface="Calibri"/>
              </a:rPr>
              <a:t>Σ</a:t>
            </a:r>
            <a:r>
              <a:rPr lang="en-US" dirty="0">
                <a:cs typeface="Calibri"/>
              </a:rPr>
              <a:t> </a:t>
            </a:r>
            <a:r>
              <a:rPr lang="en-US" dirty="0" smtClean="0">
                <a:latin typeface="Calibri"/>
                <a:cs typeface="Calibri"/>
              </a:rPr>
              <a:t>‖</a:t>
            </a:r>
            <a:r>
              <a:rPr lang="en-US" dirty="0">
                <a:latin typeface="Calibri"/>
                <a:cs typeface="Calibri"/>
              </a:rPr>
              <a:t>w</a:t>
            </a:r>
            <a:r>
              <a:rPr lang="en-US" dirty="0" smtClean="0">
                <a:latin typeface="Calibri"/>
                <a:cs typeface="Calibri"/>
              </a:rPr>
              <a:t>‖</a:t>
            </a:r>
          </a:p>
          <a:p>
            <a:pPr lvl="1"/>
            <a:r>
              <a:rPr lang="en-US" dirty="0" smtClean="0">
                <a:latin typeface="Calibri"/>
                <a:cs typeface="Calibri"/>
              </a:rPr>
              <a:t>It penalizes second norm of weights</a:t>
            </a:r>
          </a:p>
          <a:p>
            <a:pPr lvl="1"/>
            <a:r>
              <a:rPr lang="en-US" dirty="0" smtClean="0">
                <a:latin typeface="Calibri"/>
                <a:cs typeface="Calibri"/>
              </a:rPr>
              <a:t>It is also termed as weight decay as it pushes the weights near to zero. But it does not make exactly zero always</a:t>
            </a:r>
          </a:p>
          <a:p>
            <a:endParaRPr lang="en-US" dirty="0"/>
          </a:p>
        </p:txBody>
      </p:sp>
    </p:spTree>
    <p:extLst>
      <p:ext uri="{BB962C8B-B14F-4D97-AF65-F5344CB8AC3E}">
        <p14:creationId xmlns:p14="http://schemas.microsoft.com/office/powerpoint/2010/main" val="2431795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Dropout</a:t>
            </a:r>
            <a:endParaRPr lang="en-US" dirty="0"/>
          </a:p>
        </p:txBody>
      </p:sp>
      <p:sp>
        <p:nvSpPr>
          <p:cNvPr id="3" name="Content Placeholder 2"/>
          <p:cNvSpPr>
            <a:spLocks noGrp="1"/>
          </p:cNvSpPr>
          <p:nvPr>
            <p:ph sz="quarter" idx="1"/>
          </p:nvPr>
        </p:nvSpPr>
        <p:spPr/>
        <p:txBody>
          <a:bodyPr/>
          <a:lstStyle/>
          <a:p>
            <a:r>
              <a:rPr lang="en-US" dirty="0" smtClean="0"/>
              <a:t>During training, randomly set some activation to 0</a:t>
            </a:r>
            <a:endParaRPr lang="en-US" dirty="0"/>
          </a:p>
        </p:txBody>
      </p:sp>
      <p:pic>
        <p:nvPicPr>
          <p:cNvPr id="2051" name="Picture 3"/>
          <p:cNvPicPr>
            <a:picLocks noChangeAspect="1" noChangeArrowheads="1"/>
          </p:cNvPicPr>
          <p:nvPr/>
        </p:nvPicPr>
        <p:blipFill>
          <a:blip r:embed="rId2"/>
          <a:srcRect/>
          <a:stretch>
            <a:fillRect/>
          </a:stretch>
        </p:blipFill>
        <p:spPr bwMode="auto">
          <a:xfrm>
            <a:off x="609600" y="2286000"/>
            <a:ext cx="8258175" cy="372362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28</a:t>
            </a:fld>
            <a:endParaRPr lang="en-US"/>
          </a:p>
        </p:txBody>
      </p:sp>
    </p:spTree>
    <p:extLst>
      <p:ext uri="{BB962C8B-B14F-4D97-AF65-F5344CB8AC3E}">
        <p14:creationId xmlns:p14="http://schemas.microsoft.com/office/powerpoint/2010/main" val="2283579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Dropout</a:t>
            </a:r>
            <a:endParaRPr lang="en-US" dirty="0"/>
          </a:p>
        </p:txBody>
      </p:sp>
      <p:sp>
        <p:nvSpPr>
          <p:cNvPr id="3" name="Content Placeholder 2"/>
          <p:cNvSpPr>
            <a:spLocks noGrp="1"/>
          </p:cNvSpPr>
          <p:nvPr>
            <p:ph sz="quarter" idx="1"/>
          </p:nvPr>
        </p:nvSpPr>
        <p:spPr/>
        <p:txBody>
          <a:bodyPr/>
          <a:lstStyle/>
          <a:p>
            <a:r>
              <a:rPr lang="en-US" dirty="0" smtClean="0"/>
              <a:t>During training, randomly set some activation to 0</a:t>
            </a:r>
          </a:p>
          <a:p>
            <a:r>
              <a:rPr lang="en-US" dirty="0" smtClean="0"/>
              <a:t>Typically ‘drop’ 50% of activations in layer</a:t>
            </a:r>
          </a:p>
          <a:p>
            <a:r>
              <a:rPr lang="en-US" dirty="0" smtClean="0"/>
              <a:t>Forces network to not rely on any one node</a:t>
            </a:r>
          </a:p>
          <a:p>
            <a:endParaRPr lang="en-US" dirty="0"/>
          </a:p>
        </p:txBody>
      </p:sp>
      <p:pic>
        <p:nvPicPr>
          <p:cNvPr id="3075" name="Picture 3"/>
          <p:cNvPicPr>
            <a:picLocks noChangeAspect="1" noChangeArrowheads="1"/>
          </p:cNvPicPr>
          <p:nvPr/>
        </p:nvPicPr>
        <p:blipFill>
          <a:blip r:embed="rId2"/>
          <a:srcRect/>
          <a:stretch>
            <a:fillRect/>
          </a:stretch>
        </p:blipFill>
        <p:spPr bwMode="auto">
          <a:xfrm>
            <a:off x="2209800" y="3276600"/>
            <a:ext cx="6553200" cy="2846936"/>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76200" y="6172200"/>
            <a:ext cx="4714875" cy="885825"/>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29</a:t>
            </a:fld>
            <a:endParaRPr lang="en-US"/>
          </a:p>
        </p:txBody>
      </p:sp>
    </p:spTree>
    <p:extLst>
      <p:ext uri="{BB962C8B-B14F-4D97-AF65-F5344CB8AC3E}">
        <p14:creationId xmlns:p14="http://schemas.microsoft.com/office/powerpoint/2010/main" val="406982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sp>
        <p:nvSpPr>
          <p:cNvPr id="3" name="Content Placeholder 2"/>
          <p:cNvSpPr>
            <a:spLocks noGrp="1"/>
          </p:cNvSpPr>
          <p:nvPr>
            <p:ph sz="quarter" idx="1"/>
          </p:nvPr>
        </p:nvSpPr>
        <p:spPr/>
        <p:txBody>
          <a:bodyPr/>
          <a:lstStyle/>
          <a:p>
            <a:r>
              <a:rPr lang="en-US" dirty="0" smtClean="0"/>
              <a:t>Typically in machine learning, it is common to normalize input data before passing the data to the input layer. </a:t>
            </a:r>
          </a:p>
          <a:p>
            <a:r>
              <a:rPr lang="en-US" dirty="0" smtClean="0"/>
              <a:t>The reason we normalize is partly to ensure that our model can generalize appropriately. </a:t>
            </a:r>
          </a:p>
          <a:p>
            <a:r>
              <a:rPr lang="en-US" dirty="0" smtClean="0"/>
              <a:t>This is achieved by ensuring that the scale of the values is balanced, and also the range of the values are maintained and proportional despite the scale change in the values.</a:t>
            </a:r>
            <a:endParaRPr lang="en-US" dirty="0"/>
          </a:p>
        </p:txBody>
      </p:sp>
    </p:spTree>
    <p:extLst>
      <p:ext uri="{BB962C8B-B14F-4D97-AF65-F5344CB8AC3E}">
        <p14:creationId xmlns:p14="http://schemas.microsoft.com/office/powerpoint/2010/main" val="18695694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Dropout</a:t>
            </a:r>
            <a:endParaRPr lang="en-US" dirty="0"/>
          </a:p>
        </p:txBody>
      </p:sp>
      <p:sp>
        <p:nvSpPr>
          <p:cNvPr id="3" name="Content Placeholder 2"/>
          <p:cNvSpPr>
            <a:spLocks noGrp="1"/>
          </p:cNvSpPr>
          <p:nvPr>
            <p:ph sz="quarter" idx="1"/>
          </p:nvPr>
        </p:nvSpPr>
        <p:spPr/>
        <p:txBody>
          <a:bodyPr/>
          <a:lstStyle/>
          <a:p>
            <a:r>
              <a:rPr lang="en-US" dirty="0" smtClean="0"/>
              <a:t>During training, randomly set some activation to 0</a:t>
            </a:r>
          </a:p>
          <a:p>
            <a:r>
              <a:rPr lang="en-US" dirty="0" smtClean="0"/>
              <a:t>Typically ‘drop’ 50% of activations in layer</a:t>
            </a:r>
          </a:p>
          <a:p>
            <a:r>
              <a:rPr lang="en-US" dirty="0" smtClean="0"/>
              <a:t>Forces network to not rely on any one node</a:t>
            </a:r>
          </a:p>
          <a:p>
            <a:endParaRPr lang="en-US" dirty="0"/>
          </a:p>
        </p:txBody>
      </p:sp>
      <p:pic>
        <p:nvPicPr>
          <p:cNvPr id="3076" name="Picture 4"/>
          <p:cNvPicPr>
            <a:picLocks noChangeAspect="1" noChangeArrowheads="1"/>
          </p:cNvPicPr>
          <p:nvPr/>
        </p:nvPicPr>
        <p:blipFill>
          <a:blip r:embed="rId2"/>
          <a:srcRect/>
          <a:stretch>
            <a:fillRect/>
          </a:stretch>
        </p:blipFill>
        <p:spPr bwMode="auto">
          <a:xfrm>
            <a:off x="76200" y="6172200"/>
            <a:ext cx="4714875" cy="8858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1600200" y="3200400"/>
            <a:ext cx="6973511" cy="28956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30</a:t>
            </a:fld>
            <a:endParaRPr lang="en-US"/>
          </a:p>
        </p:txBody>
      </p:sp>
    </p:spTree>
    <p:extLst>
      <p:ext uri="{BB962C8B-B14F-4D97-AF65-F5344CB8AC3E}">
        <p14:creationId xmlns:p14="http://schemas.microsoft.com/office/powerpoint/2010/main" val="8867866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 Dropout</a:t>
            </a:r>
          </a:p>
        </p:txBody>
      </p:sp>
      <p:sp>
        <p:nvSpPr>
          <p:cNvPr id="3" name="Content Placeholder 2"/>
          <p:cNvSpPr>
            <a:spLocks noGrp="1"/>
          </p:cNvSpPr>
          <p:nvPr>
            <p:ph sz="quarter" idx="1"/>
          </p:nvPr>
        </p:nvSpPr>
        <p:spPr/>
        <p:txBody>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24634"/>
            <a:ext cx="7224713" cy="384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53280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 Dropout</a:t>
            </a:r>
          </a:p>
        </p:txBody>
      </p:sp>
      <p:sp>
        <p:nvSpPr>
          <p:cNvPr id="3" name="Content Placeholder 2"/>
          <p:cNvSpPr>
            <a:spLocks noGrp="1"/>
          </p:cNvSpPr>
          <p:nvPr>
            <p:ph sz="quarter" idx="1"/>
          </p:nvPr>
        </p:nvSpPr>
        <p:spPr/>
        <p:txBody>
          <a:bodyPr/>
          <a:lstStyle/>
          <a:p>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743200"/>
            <a:ext cx="66198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8039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 Dropout</a:t>
            </a:r>
          </a:p>
        </p:txBody>
      </p:sp>
      <p:sp>
        <p:nvSpPr>
          <p:cNvPr id="3" name="Content Placeholder 2"/>
          <p:cNvSpPr>
            <a:spLocks noGrp="1"/>
          </p:cNvSpPr>
          <p:nvPr>
            <p:ph sz="quarter" idx="1"/>
          </p:nvPr>
        </p:nvSpPr>
        <p:spPr/>
        <p:txBody>
          <a:bodyPr/>
          <a:lstStyle/>
          <a:p>
            <a:r>
              <a:rPr lang="en-US" dirty="0" smtClean="0"/>
              <a:t>Features are learned by an auto encode on MNIST with a single hidden layer of 256 RLU with and without dropout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1" y="3152666"/>
            <a:ext cx="5631996" cy="341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7010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 Dropout</a:t>
            </a:r>
          </a:p>
        </p:txBody>
      </p:sp>
      <p:sp>
        <p:nvSpPr>
          <p:cNvPr id="3" name="Content Placeholder 2"/>
          <p:cNvSpPr>
            <a:spLocks noGrp="1"/>
          </p:cNvSpPr>
          <p:nvPr>
            <p:ph sz="quarter" idx="1"/>
          </p:nvPr>
        </p:nvSpPr>
        <p:spPr/>
        <p:txBody>
          <a:bodyPr/>
          <a:lstStyle/>
          <a:p>
            <a:r>
              <a:rPr lang="en-US" dirty="0" smtClean="0"/>
              <a:t>As the size of the data set is increased, the gain from dropout increases up to a point and then declines</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124200"/>
            <a:ext cx="414643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5999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a:t>
            </a:r>
            <a:r>
              <a:rPr lang="en-US" dirty="0" smtClean="0"/>
              <a:t>: </a:t>
            </a:r>
            <a:r>
              <a:rPr lang="en-US" dirty="0"/>
              <a:t>Early Stopping</a:t>
            </a:r>
          </a:p>
        </p:txBody>
      </p:sp>
      <p:sp>
        <p:nvSpPr>
          <p:cNvPr id="3" name="Content Placeholder 2"/>
          <p:cNvSpPr>
            <a:spLocks noGrp="1"/>
          </p:cNvSpPr>
          <p:nvPr>
            <p:ph sz="quarter" idx="1"/>
          </p:nvPr>
        </p:nvSpPr>
        <p:spPr/>
        <p:txBody>
          <a:bodyPr>
            <a:normAutofit lnSpcReduction="10000"/>
          </a:bodyPr>
          <a:lstStyle/>
          <a:p>
            <a:r>
              <a:rPr lang="en-US" dirty="0" smtClean="0"/>
              <a:t>Hyper parameters need to tuned for good  performance while training neural networks</a:t>
            </a:r>
          </a:p>
          <a:p>
            <a:r>
              <a:rPr lang="en-US" dirty="0" smtClean="0"/>
              <a:t>Number of epochs is a hyper parameter to be tuned.</a:t>
            </a:r>
          </a:p>
          <a:p>
            <a:r>
              <a:rPr lang="en-US" dirty="0" smtClean="0"/>
              <a:t>Lesser epochs may lead to </a:t>
            </a:r>
            <a:r>
              <a:rPr lang="en-US" dirty="0" err="1" smtClean="0"/>
              <a:t>underfitting</a:t>
            </a:r>
            <a:r>
              <a:rPr lang="en-US" dirty="0" smtClean="0"/>
              <a:t> and more epoch may lead to overfitting</a:t>
            </a:r>
          </a:p>
          <a:p>
            <a:r>
              <a:rPr lang="en-US" dirty="0" smtClean="0"/>
              <a:t>Early stopping attempts to remove the need of manually setting this value</a:t>
            </a:r>
          </a:p>
          <a:p>
            <a:r>
              <a:rPr lang="en-US" dirty="0" smtClean="0"/>
              <a:t>So, it can also be considered a type of regularization method. </a:t>
            </a:r>
          </a:p>
          <a:p>
            <a:endParaRPr lang="en-US" dirty="0" smtClean="0"/>
          </a:p>
          <a:p>
            <a:endParaRPr lang="en-US" dirty="0"/>
          </a:p>
        </p:txBody>
      </p:sp>
    </p:spTree>
    <p:extLst>
      <p:ext uri="{BB962C8B-B14F-4D97-AF65-F5344CB8AC3E}">
        <p14:creationId xmlns:p14="http://schemas.microsoft.com/office/powerpoint/2010/main" val="3707848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a:p>
        </p:txBody>
      </p:sp>
      <p:pic>
        <p:nvPicPr>
          <p:cNvPr id="5122" name="Picture 2"/>
          <p:cNvPicPr>
            <a:picLocks noChangeAspect="1" noChangeArrowheads="1"/>
          </p:cNvPicPr>
          <p:nvPr/>
        </p:nvPicPr>
        <p:blipFill>
          <a:blip r:embed="rId2"/>
          <a:srcRect/>
          <a:stretch>
            <a:fillRect/>
          </a:stretch>
        </p:blipFill>
        <p:spPr bwMode="auto">
          <a:xfrm>
            <a:off x="1447800" y="2514600"/>
            <a:ext cx="6915150" cy="3654748"/>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36</a:t>
            </a:fld>
            <a:endParaRPr lang="en-US"/>
          </a:p>
        </p:txBody>
      </p:sp>
    </p:spTree>
    <p:extLst>
      <p:ext uri="{BB962C8B-B14F-4D97-AF65-F5344CB8AC3E}">
        <p14:creationId xmlns:p14="http://schemas.microsoft.com/office/powerpoint/2010/main" val="27676950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smtClean="0"/>
          </a:p>
          <a:p>
            <a:endParaRPr lang="en-US" dirty="0"/>
          </a:p>
        </p:txBody>
      </p:sp>
      <p:pic>
        <p:nvPicPr>
          <p:cNvPr id="6146" name="Picture 2"/>
          <p:cNvPicPr>
            <a:picLocks noChangeAspect="1" noChangeArrowheads="1"/>
          </p:cNvPicPr>
          <p:nvPr/>
        </p:nvPicPr>
        <p:blipFill>
          <a:blip r:embed="rId2"/>
          <a:srcRect/>
          <a:stretch>
            <a:fillRect/>
          </a:stretch>
        </p:blipFill>
        <p:spPr bwMode="auto">
          <a:xfrm>
            <a:off x="1055480" y="2871788"/>
            <a:ext cx="7097920" cy="299561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37</a:t>
            </a:fld>
            <a:endParaRPr lang="en-US"/>
          </a:p>
        </p:txBody>
      </p:sp>
    </p:spTree>
    <p:extLst>
      <p:ext uri="{BB962C8B-B14F-4D97-AF65-F5344CB8AC3E}">
        <p14:creationId xmlns:p14="http://schemas.microsoft.com/office/powerpoint/2010/main" val="1006738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smtClean="0"/>
          </a:p>
          <a:p>
            <a:endParaRPr lang="en-US" dirty="0"/>
          </a:p>
        </p:txBody>
      </p:sp>
      <p:pic>
        <p:nvPicPr>
          <p:cNvPr id="4" name="Picture 2"/>
          <p:cNvPicPr>
            <a:picLocks noChangeAspect="1" noChangeArrowheads="1"/>
          </p:cNvPicPr>
          <p:nvPr/>
        </p:nvPicPr>
        <p:blipFill>
          <a:blip r:embed="rId2"/>
          <a:srcRect/>
          <a:stretch>
            <a:fillRect/>
          </a:stretch>
        </p:blipFill>
        <p:spPr bwMode="auto">
          <a:xfrm>
            <a:off x="612775" y="2438400"/>
            <a:ext cx="8153400" cy="3449007"/>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normAutofit fontScale="85000" lnSpcReduction="20000"/>
          </a:bodyPr>
          <a:lstStyle/>
          <a:p>
            <a:fld id="{87E85441-B57F-4BA8-BA5F-3A20902E18ED}" type="slidenum">
              <a:rPr lang="en-US" smtClean="0"/>
              <a:pPr/>
              <a:t>38</a:t>
            </a:fld>
            <a:endParaRPr lang="en-US"/>
          </a:p>
        </p:txBody>
      </p:sp>
    </p:spTree>
    <p:extLst>
      <p:ext uri="{BB962C8B-B14F-4D97-AF65-F5344CB8AC3E}">
        <p14:creationId xmlns:p14="http://schemas.microsoft.com/office/powerpoint/2010/main" val="2193532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smtClean="0"/>
          </a:p>
          <a:p>
            <a:endParaRPr lang="en-US" dirty="0"/>
          </a:p>
        </p:txBody>
      </p:sp>
      <p:pic>
        <p:nvPicPr>
          <p:cNvPr id="8194" name="Picture 2"/>
          <p:cNvPicPr>
            <a:picLocks noChangeAspect="1" noChangeArrowheads="1"/>
          </p:cNvPicPr>
          <p:nvPr/>
        </p:nvPicPr>
        <p:blipFill>
          <a:blip r:embed="rId2"/>
          <a:srcRect/>
          <a:stretch>
            <a:fillRect/>
          </a:stretch>
        </p:blipFill>
        <p:spPr bwMode="auto">
          <a:xfrm>
            <a:off x="1447800" y="2981294"/>
            <a:ext cx="7086600" cy="3004352"/>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39</a:t>
            </a:fld>
            <a:endParaRPr lang="en-US"/>
          </a:p>
        </p:txBody>
      </p:sp>
    </p:spTree>
    <p:extLst>
      <p:ext uri="{BB962C8B-B14F-4D97-AF65-F5344CB8AC3E}">
        <p14:creationId xmlns:p14="http://schemas.microsoft.com/office/powerpoint/2010/main" val="42636557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a:t>
            </a:r>
          </a:p>
        </p:txBody>
      </p:sp>
      <p:sp>
        <p:nvSpPr>
          <p:cNvPr id="3" name="Content Placeholder 2"/>
          <p:cNvSpPr>
            <a:spLocks noGrp="1"/>
          </p:cNvSpPr>
          <p:nvPr>
            <p:ph sz="quarter" idx="1"/>
          </p:nvPr>
        </p:nvSpPr>
        <p:spPr/>
        <p:txBody>
          <a:bodyPr/>
          <a:lstStyle/>
          <a:p>
            <a:r>
              <a:rPr lang="en-US" dirty="0" smtClean="0"/>
              <a:t>Normalization is typically carried out on the input data, but it would make sense that the flow of internal data within the network should remain normalized.</a:t>
            </a:r>
          </a:p>
          <a:p>
            <a:r>
              <a:rPr lang="en-US" dirty="0" smtClean="0"/>
              <a:t>BN is the internal enforcer of normalization within the input values passed between the layer of a neural network. </a:t>
            </a:r>
          </a:p>
          <a:p>
            <a:r>
              <a:rPr lang="en-US" dirty="0" smtClean="0"/>
              <a:t>Batch normalization limits the </a:t>
            </a:r>
            <a:r>
              <a:rPr lang="en-US" dirty="0" smtClean="0">
                <a:solidFill>
                  <a:srgbClr val="C00000"/>
                </a:solidFill>
              </a:rPr>
              <a:t>covariate shift</a:t>
            </a:r>
            <a:r>
              <a:rPr lang="en-US" dirty="0" smtClean="0"/>
              <a:t> that usually occurs to the activations within the layers.</a:t>
            </a:r>
            <a:endParaRPr lang="en-US" dirty="0"/>
          </a:p>
        </p:txBody>
      </p:sp>
    </p:spTree>
    <p:extLst>
      <p:ext uri="{BB962C8B-B14F-4D97-AF65-F5344CB8AC3E}">
        <p14:creationId xmlns:p14="http://schemas.microsoft.com/office/powerpoint/2010/main" val="42271304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smtClean="0"/>
          </a:p>
          <a:p>
            <a:endParaRPr lang="en-US" dirty="0"/>
          </a:p>
        </p:txBody>
      </p:sp>
      <p:pic>
        <p:nvPicPr>
          <p:cNvPr id="9218" name="Picture 2"/>
          <p:cNvPicPr>
            <a:picLocks noChangeAspect="1" noChangeArrowheads="1"/>
          </p:cNvPicPr>
          <p:nvPr/>
        </p:nvPicPr>
        <p:blipFill>
          <a:blip r:embed="rId2"/>
          <a:srcRect/>
          <a:stretch>
            <a:fillRect/>
          </a:stretch>
        </p:blipFill>
        <p:spPr bwMode="auto">
          <a:xfrm>
            <a:off x="552707" y="2743200"/>
            <a:ext cx="8362693" cy="35052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40</a:t>
            </a:fld>
            <a:endParaRPr lang="en-US"/>
          </a:p>
        </p:txBody>
      </p:sp>
    </p:spTree>
    <p:extLst>
      <p:ext uri="{BB962C8B-B14F-4D97-AF65-F5344CB8AC3E}">
        <p14:creationId xmlns:p14="http://schemas.microsoft.com/office/powerpoint/2010/main" val="22086872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r>
              <a:rPr lang="en-US" dirty="0" smtClean="0"/>
              <a:t>Stop training before we have a chance to </a:t>
            </a:r>
            <a:r>
              <a:rPr lang="en-US" dirty="0" err="1" smtClean="0"/>
              <a:t>overfit</a:t>
            </a:r>
            <a:endParaRPr lang="en-US" dirty="0" smtClean="0"/>
          </a:p>
          <a:p>
            <a:endParaRPr lang="en-US" dirty="0"/>
          </a:p>
        </p:txBody>
      </p:sp>
      <p:pic>
        <p:nvPicPr>
          <p:cNvPr id="10242" name="Picture 2"/>
          <p:cNvPicPr>
            <a:picLocks noChangeAspect="1" noChangeArrowheads="1"/>
          </p:cNvPicPr>
          <p:nvPr/>
        </p:nvPicPr>
        <p:blipFill>
          <a:blip r:embed="rId2"/>
          <a:srcRect/>
          <a:stretch>
            <a:fillRect/>
          </a:stretch>
        </p:blipFill>
        <p:spPr bwMode="auto">
          <a:xfrm>
            <a:off x="914400" y="2667000"/>
            <a:ext cx="7467600" cy="3217846"/>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41</a:t>
            </a:fld>
            <a:endParaRPr lang="en-US"/>
          </a:p>
        </p:txBody>
      </p:sp>
    </p:spTree>
    <p:extLst>
      <p:ext uri="{BB962C8B-B14F-4D97-AF65-F5344CB8AC3E}">
        <p14:creationId xmlns:p14="http://schemas.microsoft.com/office/powerpoint/2010/main" val="27444904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 Early Stopping</a:t>
            </a:r>
            <a:endParaRPr lang="en-US" dirty="0"/>
          </a:p>
        </p:txBody>
      </p:sp>
      <p:sp>
        <p:nvSpPr>
          <p:cNvPr id="3" name="Content Placeholder 2"/>
          <p:cNvSpPr>
            <a:spLocks noGrp="1"/>
          </p:cNvSpPr>
          <p:nvPr>
            <p:ph sz="quarter"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1143000" y="2829113"/>
            <a:ext cx="7362825" cy="308115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normAutofit fontScale="85000" lnSpcReduction="20000"/>
          </a:bodyPr>
          <a:lstStyle/>
          <a:p>
            <a:fld id="{87E85441-B57F-4BA8-BA5F-3A20902E18ED}" type="slidenum">
              <a:rPr lang="en-US" smtClean="0"/>
              <a:pPr/>
              <a:t>42</a:t>
            </a:fld>
            <a:endParaRPr lang="en-US"/>
          </a:p>
        </p:txBody>
      </p:sp>
    </p:spTree>
    <p:extLst>
      <p:ext uri="{BB962C8B-B14F-4D97-AF65-F5344CB8AC3E}">
        <p14:creationId xmlns:p14="http://schemas.microsoft.com/office/powerpoint/2010/main" val="40572428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Regularization </a:t>
            </a:r>
            <a:r>
              <a:rPr lang="en-US" dirty="0" smtClean="0"/>
              <a:t>: Data Augmentation</a:t>
            </a:r>
            <a:endParaRPr lang="en-US" dirty="0"/>
          </a:p>
        </p:txBody>
      </p:sp>
      <p:sp>
        <p:nvSpPr>
          <p:cNvPr id="3" name="Content Placeholder 2"/>
          <p:cNvSpPr>
            <a:spLocks noGrp="1"/>
          </p:cNvSpPr>
          <p:nvPr>
            <p:ph sz="quarter" idx="1"/>
          </p:nvPr>
        </p:nvSpPr>
        <p:spPr/>
        <p:txBody>
          <a:bodyPr/>
          <a:lstStyle/>
          <a:p>
            <a:r>
              <a:rPr lang="en-US" dirty="0" smtClean="0"/>
              <a:t>Increasing the size of training data is a way to prevent overfitting</a:t>
            </a:r>
          </a:p>
          <a:p>
            <a:r>
              <a:rPr lang="en-US" dirty="0" smtClean="0"/>
              <a:t>It is difficult and costly to increase the training data</a:t>
            </a:r>
          </a:p>
          <a:p>
            <a:r>
              <a:rPr lang="en-US" dirty="0" smtClean="0"/>
              <a:t>Data augmentation is a way to create a different image from one image while keeping the context same</a:t>
            </a:r>
          </a:p>
          <a:p>
            <a:r>
              <a:rPr lang="en-US" dirty="0" smtClean="0"/>
              <a:t>There are a few ways of augmenting training data- rotation, flipping, scaling , shifting, contrast, enhancement, brightness control, etc.</a:t>
            </a:r>
          </a:p>
          <a:p>
            <a:endParaRPr lang="en-US" dirty="0" smtClean="0"/>
          </a:p>
          <a:p>
            <a:endParaRPr lang="en-US" dirty="0"/>
          </a:p>
        </p:txBody>
      </p:sp>
    </p:spTree>
    <p:extLst>
      <p:ext uri="{BB962C8B-B14F-4D97-AF65-F5344CB8AC3E}">
        <p14:creationId xmlns:p14="http://schemas.microsoft.com/office/powerpoint/2010/main" val="39938844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Source</a:t>
            </a:r>
            <a:br>
              <a:rPr lang="en-US" dirty="0" smtClean="0"/>
            </a:br>
            <a:endParaRPr lang="en-US" dirty="0"/>
          </a:p>
        </p:txBody>
      </p:sp>
      <p:sp>
        <p:nvSpPr>
          <p:cNvPr id="3" name="Content Placeholder 2"/>
          <p:cNvSpPr>
            <a:spLocks noGrp="1"/>
          </p:cNvSpPr>
          <p:nvPr>
            <p:ph sz="quarter" idx="1"/>
          </p:nvPr>
        </p:nvSpPr>
        <p:spPr/>
        <p:txBody>
          <a:bodyPr/>
          <a:lstStyle/>
          <a:p>
            <a:r>
              <a:rPr lang="en-US" dirty="0">
                <a:hlinkClick r:id="rId2"/>
              </a:rPr>
              <a:t>https://www.analyticsvidhya.com/blog/2018/04/fundamentals-deep-learning-regularization-techniques</a:t>
            </a:r>
            <a:r>
              <a:rPr lang="en-US" dirty="0" smtClean="0">
                <a:hlinkClick r:id="rId2"/>
              </a:rPr>
              <a:t>/</a:t>
            </a:r>
            <a:endParaRPr lang="en-US" dirty="0" smtClean="0"/>
          </a:p>
          <a:p>
            <a:endParaRPr lang="en-US" dirty="0"/>
          </a:p>
          <a:p>
            <a:r>
              <a:rPr lang="en-US" dirty="0" smtClean="0"/>
              <a:t>L1 and L2 regularization</a:t>
            </a:r>
          </a:p>
          <a:p>
            <a:r>
              <a:rPr lang="en-US">
                <a:hlinkClick r:id="rId3"/>
              </a:rPr>
              <a:t>https://</a:t>
            </a:r>
            <a:r>
              <a:rPr lang="en-US" smtClean="0">
                <a:hlinkClick r:id="rId3"/>
              </a:rPr>
              <a:t>towardsdatascience.com/intuitions-on-l1-and-l2-regularisation-235f2db4c261</a:t>
            </a:r>
            <a:endParaRPr lang="en-US" smtClean="0"/>
          </a:p>
          <a:p>
            <a:endParaRPr lang="en-US" dirty="0"/>
          </a:p>
        </p:txBody>
      </p:sp>
    </p:spTree>
    <p:extLst>
      <p:ext uri="{BB962C8B-B14F-4D97-AF65-F5344CB8AC3E}">
        <p14:creationId xmlns:p14="http://schemas.microsoft.com/office/powerpoint/2010/main" val="2701633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normAutofit/>
          </a:bodyPr>
          <a:lstStyle/>
          <a:p>
            <a:pPr marL="0" indent="0" algn="ctr">
              <a:buNone/>
            </a:pPr>
            <a:endParaRPr lang="en-US" sz="5400" dirty="0" smtClean="0"/>
          </a:p>
          <a:p>
            <a:pPr marL="0" indent="0" algn="ctr">
              <a:buNone/>
            </a:pPr>
            <a:endParaRPr lang="en-US" sz="5400" dirty="0" smtClean="0"/>
          </a:p>
          <a:p>
            <a:pPr marL="0" indent="0" algn="ctr">
              <a:buNone/>
            </a:pPr>
            <a:r>
              <a:rPr lang="en-US" sz="5400" dirty="0" smtClean="0"/>
              <a:t>Thank you</a:t>
            </a:r>
            <a:endParaRPr lang="en-US" sz="5400" dirty="0"/>
          </a:p>
        </p:txBody>
      </p:sp>
    </p:spTree>
    <p:extLst>
      <p:ext uri="{BB962C8B-B14F-4D97-AF65-F5344CB8AC3E}">
        <p14:creationId xmlns:p14="http://schemas.microsoft.com/office/powerpoint/2010/main" val="15824906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 in ML </a:t>
            </a:r>
            <a:r>
              <a:rPr lang="en-US" smtClean="0"/>
              <a:t>(regression)</a:t>
            </a:r>
            <a:endParaRPr lang="en-US" dirty="0"/>
          </a:p>
        </p:txBody>
      </p:sp>
      <p:sp>
        <p:nvSpPr>
          <p:cNvPr id="3" name="Content Placeholder 2"/>
          <p:cNvSpPr>
            <a:spLocks noGrp="1"/>
          </p:cNvSpPr>
          <p:nvPr>
            <p:ph sz="quarter" idx="1"/>
          </p:nvPr>
        </p:nvSpPr>
        <p:spPr/>
        <p:txBody>
          <a:bodyPr/>
          <a:lstStyle/>
          <a:p>
            <a:endParaRPr lang="en-US"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62" y="2438400"/>
            <a:ext cx="8800438" cy="303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0074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reduce the overfitting</a:t>
            </a:r>
            <a:endParaRPr lang="en-US" dirty="0"/>
          </a:p>
        </p:txBody>
      </p:sp>
      <p:sp>
        <p:nvSpPr>
          <p:cNvPr id="3" name="Content Placeholder 2"/>
          <p:cNvSpPr>
            <a:spLocks noGrp="1"/>
          </p:cNvSpPr>
          <p:nvPr>
            <p:ph sz="quarter"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2105025"/>
            <a:ext cx="8810625"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3511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504950"/>
            <a:ext cx="850582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9387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45" y="1752600"/>
            <a:ext cx="8582025" cy="423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180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Covariate Shift</a:t>
            </a:r>
            <a:endParaRPr lang="en-US" dirty="0"/>
          </a:p>
        </p:txBody>
      </p:sp>
      <p:sp>
        <p:nvSpPr>
          <p:cNvPr id="3" name="Content Placeholder 2"/>
          <p:cNvSpPr>
            <a:spLocks noGrp="1"/>
          </p:cNvSpPr>
          <p:nvPr>
            <p:ph sz="quarter" idx="1"/>
          </p:nvPr>
        </p:nvSpPr>
        <p:spPr/>
        <p:txBody>
          <a:bodyPr/>
          <a:lstStyle/>
          <a:p>
            <a:r>
              <a:rPr lang="en-US" dirty="0" smtClean="0"/>
              <a:t>A variable is a covariate if it is related to the dependent variable</a:t>
            </a:r>
          </a:p>
          <a:p>
            <a:r>
              <a:rPr lang="en-US" dirty="0" smtClean="0"/>
              <a:t>Shifting data is adding a constant k to each member of a data set, where k is real number</a:t>
            </a:r>
          </a:p>
          <a:p>
            <a:r>
              <a:rPr lang="en-US" dirty="0" smtClean="0"/>
              <a:t>It is lifting the entire distribution of data set by distance ‘k’</a:t>
            </a:r>
          </a:p>
          <a:p>
            <a:r>
              <a:rPr lang="en-US" dirty="0" smtClean="0">
                <a:solidFill>
                  <a:srgbClr val="C00000"/>
                </a:solidFill>
              </a:rPr>
              <a:t>Covariate shift </a:t>
            </a:r>
            <a:r>
              <a:rPr lang="en-US" dirty="0" smtClean="0"/>
              <a:t>refers to the change in the distribution of the input variables present in the training and the test data</a:t>
            </a:r>
            <a:endParaRPr lang="en-US" dirty="0"/>
          </a:p>
        </p:txBody>
      </p:sp>
    </p:spTree>
    <p:extLst>
      <p:ext uri="{BB962C8B-B14F-4D97-AF65-F5344CB8AC3E}">
        <p14:creationId xmlns:p14="http://schemas.microsoft.com/office/powerpoint/2010/main" val="2900802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smtClean="0"/>
              <a:t>In regression</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19400"/>
            <a:ext cx="64389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92057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5505450"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77933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74" y="1981200"/>
            <a:ext cx="8277225"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0183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07" y="1981200"/>
            <a:ext cx="826770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4451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895600"/>
            <a:ext cx="74866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2496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905000"/>
            <a:ext cx="8382000" cy="395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1591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dirty="0"/>
              <a:t>https://doc.plob.org/machine_learning/10_Advice_for_applying_machine_learning.html</a:t>
            </a:r>
          </a:p>
        </p:txBody>
      </p:sp>
    </p:spTree>
    <p:extLst>
      <p:ext uri="{BB962C8B-B14F-4D97-AF65-F5344CB8AC3E}">
        <p14:creationId xmlns:p14="http://schemas.microsoft.com/office/powerpoint/2010/main" val="36419031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Batch Normalization is a technique that mitigates the effect of unstable gradients within deep neural networks. </a:t>
            </a:r>
          </a:p>
          <a:p>
            <a:r>
              <a:rPr lang="en-US" dirty="0" smtClean="0"/>
              <a:t>BN introduces an additional layer to the neural network that performs operations on the inputs from the previous layer.</a:t>
            </a:r>
          </a:p>
          <a:p>
            <a:r>
              <a:rPr lang="en-US" dirty="0" smtClean="0"/>
              <a:t>The operation </a:t>
            </a:r>
            <a:r>
              <a:rPr lang="en-US" dirty="0" smtClean="0">
                <a:solidFill>
                  <a:srgbClr val="C00000"/>
                </a:solidFill>
              </a:rPr>
              <a:t>standardizes and normalizes </a:t>
            </a:r>
            <a:r>
              <a:rPr lang="en-US" dirty="0" smtClean="0"/>
              <a:t>the input values. </a:t>
            </a:r>
          </a:p>
          <a:p>
            <a:r>
              <a:rPr lang="en-US" dirty="0" smtClean="0"/>
              <a:t>The input values are then transformed through </a:t>
            </a:r>
            <a:r>
              <a:rPr lang="en-US" dirty="0" smtClean="0">
                <a:solidFill>
                  <a:srgbClr val="C00000"/>
                </a:solidFill>
              </a:rPr>
              <a:t>scaling and shifting operations</a:t>
            </a:r>
            <a:r>
              <a:rPr lang="en-US" dirty="0" smtClean="0"/>
              <a:t>.</a:t>
            </a:r>
          </a:p>
          <a:p>
            <a:endParaRPr lang="en-US" dirty="0"/>
          </a:p>
        </p:txBody>
      </p:sp>
    </p:spTree>
    <p:extLst>
      <p:ext uri="{BB962C8B-B14F-4D97-AF65-F5344CB8AC3E}">
        <p14:creationId xmlns:p14="http://schemas.microsoft.com/office/powerpoint/2010/main" val="1390263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sz="quarter" idx="1"/>
          </p:nvPr>
        </p:nvSpPr>
        <p:spPr/>
        <p:txBody>
          <a:bodyPr/>
          <a:lstStyle/>
          <a:p>
            <a:r>
              <a:rPr lang="en-US" b="1" dirty="0" smtClean="0"/>
              <a:t>Standardization</a:t>
            </a:r>
            <a:r>
              <a:rPr lang="en-US" dirty="0" smtClean="0"/>
              <a:t> of the inputs data</a:t>
            </a:r>
          </a:p>
          <a:p>
            <a:r>
              <a:rPr lang="en-US" b="1" dirty="0" smtClean="0"/>
              <a:t>Normalization</a:t>
            </a:r>
            <a:r>
              <a:rPr lang="en-US" dirty="0" smtClean="0"/>
              <a:t> and </a:t>
            </a:r>
            <a:r>
              <a:rPr lang="en-US" b="1" dirty="0" smtClean="0"/>
              <a:t>rescaling</a:t>
            </a:r>
            <a:r>
              <a:rPr lang="en-US" dirty="0" smtClean="0"/>
              <a:t> of the input data</a:t>
            </a:r>
          </a:p>
          <a:p>
            <a:r>
              <a:rPr lang="en-US" b="1" dirty="0" smtClean="0"/>
              <a:t>An offset </a:t>
            </a:r>
            <a:r>
              <a:rPr lang="en-US" dirty="0" smtClean="0"/>
              <a:t>of</a:t>
            </a:r>
            <a:r>
              <a:rPr lang="en-US" b="1" dirty="0" smtClean="0"/>
              <a:t> </a:t>
            </a:r>
            <a:r>
              <a:rPr lang="en-US" dirty="0" smtClean="0"/>
              <a:t>the input data</a:t>
            </a:r>
          </a:p>
          <a:p>
            <a:endParaRPr lang="en-US" dirty="0"/>
          </a:p>
        </p:txBody>
      </p:sp>
    </p:spTree>
    <p:extLst>
      <p:ext uri="{BB962C8B-B14F-4D97-AF65-F5344CB8AC3E}">
        <p14:creationId xmlns:p14="http://schemas.microsoft.com/office/powerpoint/2010/main" val="1388971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Normalization</a:t>
            </a:r>
          </a:p>
        </p:txBody>
      </p:sp>
      <p:sp>
        <p:nvSpPr>
          <p:cNvPr id="3" name="Content Placeholder 2"/>
          <p:cNvSpPr>
            <a:spLocks noGrp="1"/>
          </p:cNvSpPr>
          <p:nvPr>
            <p:ph sz="quarter" idx="1"/>
          </p:nvPr>
        </p:nvSpPr>
        <p:spPr/>
        <p:txBody>
          <a:bodyPr/>
          <a:lstStyle/>
          <a:p>
            <a:r>
              <a:rPr lang="en-US" dirty="0" smtClean="0"/>
              <a:t>Standardization is an operation that transforms a batch of input data to have a zero mean and unit variance (standard deviation)</a:t>
            </a:r>
          </a:p>
          <a:p>
            <a:r>
              <a:rPr lang="en-US" dirty="0" smtClean="0"/>
              <a:t>Let’s break down the mathematical notation of the algorithm and explain the process</a:t>
            </a:r>
            <a:endParaRPr lang="en-US" dirty="0"/>
          </a:p>
        </p:txBody>
      </p:sp>
    </p:spTree>
    <p:extLst>
      <p:ext uri="{BB962C8B-B14F-4D97-AF65-F5344CB8AC3E}">
        <p14:creationId xmlns:p14="http://schemas.microsoft.com/office/powerpoint/2010/main" val="2608955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a:t>
            </a:r>
            <a:endParaRPr lang="en-US" dirty="0"/>
          </a:p>
        </p:txBody>
      </p:sp>
      <p:pic>
        <p:nvPicPr>
          <p:cNvPr id="3074" name="Picture 2"/>
          <p:cNvPicPr>
            <a:picLocks noGrp="1" noChangeAspect="1" noChangeArrowheads="1"/>
          </p:cNvPicPr>
          <p:nvPr>
            <p:ph sz="quarter" idx="1"/>
          </p:nvPr>
        </p:nvPicPr>
        <p:blipFill>
          <a:blip r:embed="rId2"/>
          <a:srcRect/>
          <a:stretch>
            <a:fillRect/>
          </a:stretch>
        </p:blipFill>
        <p:spPr bwMode="auto">
          <a:xfrm>
            <a:off x="1600200" y="1828800"/>
            <a:ext cx="5466591" cy="4495800"/>
          </a:xfrm>
          <a:prstGeom prst="rect">
            <a:avLst/>
          </a:prstGeom>
          <a:noFill/>
          <a:ln w="9525">
            <a:noFill/>
            <a:miter lim="800000"/>
            <a:headEnd/>
            <a:tailEnd/>
          </a:ln>
          <a:effectLst/>
        </p:spPr>
      </p:pic>
    </p:spTree>
    <p:extLst>
      <p:ext uri="{BB962C8B-B14F-4D97-AF65-F5344CB8AC3E}">
        <p14:creationId xmlns:p14="http://schemas.microsoft.com/office/powerpoint/2010/main" val="8846074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8009</TotalTime>
  <Words>1254</Words>
  <Application>Microsoft Office PowerPoint</Application>
  <PresentationFormat>On-screen Show (4:3)</PresentationFormat>
  <Paragraphs>159</Paragraphs>
  <Slides>56</Slides>
  <Notes>0</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Median</vt:lpstr>
      <vt:lpstr>Training Tricks for deep learning (NN) models</vt:lpstr>
      <vt:lpstr>Training Tricks (or) Efficient Training in Deep neural networks</vt:lpstr>
      <vt:lpstr>Normalization</vt:lpstr>
      <vt:lpstr>Normalization</vt:lpstr>
      <vt:lpstr>Covariate Shift</vt:lpstr>
      <vt:lpstr>Batch Normalization</vt:lpstr>
      <vt:lpstr>Batch Normalization</vt:lpstr>
      <vt:lpstr>Batch Normalization</vt:lpstr>
      <vt:lpstr>Batch Normalization</vt:lpstr>
      <vt:lpstr>Batch Normalization</vt:lpstr>
      <vt:lpstr>Batch Normalization</vt:lpstr>
      <vt:lpstr>Batch Normalization</vt:lpstr>
      <vt:lpstr>WITHOUT BATCH NORM</vt:lpstr>
      <vt:lpstr>PowerPoint Presentation</vt:lpstr>
      <vt:lpstr>WITH BATCH NORM</vt:lpstr>
      <vt:lpstr>PowerPoint Presentation</vt:lpstr>
      <vt:lpstr>Effect of Batch Nomalization</vt:lpstr>
      <vt:lpstr>Benefits of Batch Normalization</vt:lpstr>
      <vt:lpstr>Overfitting and under-fitting</vt:lpstr>
      <vt:lpstr>Overfitting and under-fitting</vt:lpstr>
      <vt:lpstr>Overfitting and under-fitting</vt:lpstr>
      <vt:lpstr>Overfitting and under-fitting</vt:lpstr>
      <vt:lpstr>Overfitting and under-fitting</vt:lpstr>
      <vt:lpstr>Regularization</vt:lpstr>
      <vt:lpstr>Regularization</vt:lpstr>
      <vt:lpstr>Regularization</vt:lpstr>
      <vt:lpstr>Regularization: L1 and L2</vt:lpstr>
      <vt:lpstr>Regularization: Dropout</vt:lpstr>
      <vt:lpstr>Regularization : Dropout</vt:lpstr>
      <vt:lpstr>Regularization : Dropout</vt:lpstr>
      <vt:lpstr>Regularization : Dropout</vt:lpstr>
      <vt:lpstr>Regularization : Dropout</vt:lpstr>
      <vt:lpstr>Regularization : Dropout</vt:lpstr>
      <vt:lpstr>Regularization : Dropout</vt:lpstr>
      <vt:lpstr>Regularization : Early Stopping</vt:lpstr>
      <vt:lpstr>Regularization : Early Stopping</vt:lpstr>
      <vt:lpstr>Regularization : Early Stopping</vt:lpstr>
      <vt:lpstr>Regularization : Early Stopping</vt:lpstr>
      <vt:lpstr>Regularization : Early Stopping</vt:lpstr>
      <vt:lpstr>Regularization : Early Stopping</vt:lpstr>
      <vt:lpstr>Regularization : Early Stopping</vt:lpstr>
      <vt:lpstr>Regularization : Early Stopping</vt:lpstr>
      <vt:lpstr>Regularization : Data Augmentation</vt:lpstr>
      <vt:lpstr> Source </vt:lpstr>
      <vt:lpstr>PowerPoint Presentation</vt:lpstr>
      <vt:lpstr>Regularization in ML (regression)</vt:lpstr>
      <vt:lpstr>How to reduce the overfitting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Classifier</dc:title>
  <dc:creator>Dr Umarani</dc:creator>
  <cp:lastModifiedBy>HP</cp:lastModifiedBy>
  <cp:revision>846</cp:revision>
  <dcterms:created xsi:type="dcterms:W3CDTF">2021-02-07T04:04:52Z</dcterms:created>
  <dcterms:modified xsi:type="dcterms:W3CDTF">2024-02-20T06:00:55Z</dcterms:modified>
</cp:coreProperties>
</file>